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56" r:id="rId6"/>
    <p:sldId id="257" r:id="rId7"/>
    <p:sldId id="259" r:id="rId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25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9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506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429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458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171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00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46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215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24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743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659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400539-5369-4579-9B81-EAEE4DE81FF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60AB18-84B1-4DDF-89F9-BC5BBC8D6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282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691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971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150F46-446C-38B6-E3DC-BB9637E48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640528"/>
              </p:ext>
            </p:extLst>
          </p:nvPr>
        </p:nvGraphicFramePr>
        <p:xfrm>
          <a:off x="373952" y="1678113"/>
          <a:ext cx="5915025" cy="31640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234">
                  <a:extLst>
                    <a:ext uri="{9D8B030D-6E8A-4147-A177-3AD203B41FA5}">
                      <a16:colId xmlns:a16="http://schemas.microsoft.com/office/drawing/2014/main" val="3769746049"/>
                    </a:ext>
                  </a:extLst>
                </a:gridCol>
                <a:gridCol w="640234">
                  <a:extLst>
                    <a:ext uri="{9D8B030D-6E8A-4147-A177-3AD203B41FA5}">
                      <a16:colId xmlns:a16="http://schemas.microsoft.com/office/drawing/2014/main" val="4035538115"/>
                    </a:ext>
                  </a:extLst>
                </a:gridCol>
                <a:gridCol w="514984">
                  <a:extLst>
                    <a:ext uri="{9D8B030D-6E8A-4147-A177-3AD203B41FA5}">
                      <a16:colId xmlns:a16="http://schemas.microsoft.com/office/drawing/2014/main" val="3586139554"/>
                    </a:ext>
                  </a:extLst>
                </a:gridCol>
                <a:gridCol w="514984">
                  <a:extLst>
                    <a:ext uri="{9D8B030D-6E8A-4147-A177-3AD203B41FA5}">
                      <a16:colId xmlns:a16="http://schemas.microsoft.com/office/drawing/2014/main" val="3233274819"/>
                    </a:ext>
                  </a:extLst>
                </a:gridCol>
                <a:gridCol w="503679">
                  <a:extLst>
                    <a:ext uri="{9D8B030D-6E8A-4147-A177-3AD203B41FA5}">
                      <a16:colId xmlns:a16="http://schemas.microsoft.com/office/drawing/2014/main" val="1646004887"/>
                    </a:ext>
                  </a:extLst>
                </a:gridCol>
                <a:gridCol w="487018">
                  <a:extLst>
                    <a:ext uri="{9D8B030D-6E8A-4147-A177-3AD203B41FA5}">
                      <a16:colId xmlns:a16="http://schemas.microsoft.com/office/drawing/2014/main" val="3024624451"/>
                    </a:ext>
                  </a:extLst>
                </a:gridCol>
                <a:gridCol w="1306946">
                  <a:extLst>
                    <a:ext uri="{9D8B030D-6E8A-4147-A177-3AD203B41FA5}">
                      <a16:colId xmlns:a16="http://schemas.microsoft.com/office/drawing/2014/main" val="3305307464"/>
                    </a:ext>
                  </a:extLst>
                </a:gridCol>
                <a:gridCol w="1306946">
                  <a:extLst>
                    <a:ext uri="{9D8B030D-6E8A-4147-A177-3AD203B41FA5}">
                      <a16:colId xmlns:a16="http://schemas.microsoft.com/office/drawing/2014/main" val="4193770936"/>
                    </a:ext>
                  </a:extLst>
                </a:gridCol>
              </a:tblGrid>
              <a:tr h="841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Day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Club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Year Group/s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Lead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Location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Collection Point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Other info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709302261"/>
                  </a:ext>
                </a:extLst>
              </a:tr>
              <a:tr h="43068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Monday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Social Stars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Collins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Community 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Games to support development of friendships, confidence etc. Limited places. Children attend for limited periods as decided by teachers and learning mentors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4162871842"/>
                  </a:ext>
                </a:extLst>
              </a:tr>
              <a:tr h="2217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Homework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3.15 - 4.15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Mariner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Computer Suite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Limited places. Invite only. If you think that you child would benefit from attending, please let the class teacher know.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3010426994"/>
                  </a:ext>
                </a:extLst>
              </a:tr>
              <a:tr h="28032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Forest School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3.15 – 4.15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Years 1,2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Stanley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KS2 shared area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8 places only (ON PARENTPAY)</a:t>
                      </a:r>
                      <a:endParaRPr lang="en-GB" sz="6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Priority will be given to children who have not attended before.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1901983443"/>
                  </a:ext>
                </a:extLst>
              </a:tr>
              <a:tr h="2433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Basketball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Y5/Y6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Miss Hill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Hall / Field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16 spaces (ON PARENTPAY)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500839862"/>
                  </a:ext>
                </a:extLst>
              </a:tr>
              <a:tr h="8418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Tuesday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Dance &amp; Gymnastics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Year 1,2,3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Qualitas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Hall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16 Spaces (ON PARENTPAY)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2813500581"/>
                  </a:ext>
                </a:extLst>
              </a:tr>
              <a:tr h="14658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Social Stars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Collins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Community 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1516633945"/>
                  </a:ext>
                </a:extLst>
              </a:tr>
              <a:tr h="447296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Wednesday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Young Voices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Y3 – Y6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Siddall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Year 3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£22 for Young Voices transport and ticket. Please see letter on Arbor. This club will end at February half term as the YV event takes place on Monday 22</a:t>
                      </a:r>
                      <a:r>
                        <a:rPr lang="en-GB" sz="500" baseline="30000">
                          <a:effectLst/>
                        </a:rPr>
                        <a:t>nd</a:t>
                      </a:r>
                      <a:r>
                        <a:rPr lang="en-GB" sz="500">
                          <a:effectLst/>
                        </a:rPr>
                        <a:t> Feb 2027. Please note that it will run during the same weeks as other clubs.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3758224534"/>
                  </a:ext>
                </a:extLst>
              </a:tr>
              <a:tr h="841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Gardening Club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Y3, Y4, Y5, Y6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Ms Parnham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Courtyard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12 spaces (ON PARENTPAY)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1166848800"/>
                  </a:ext>
                </a:extLst>
              </a:tr>
              <a:tr h="14658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Social Stars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Musson &amp; Mrs Collins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Community 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800480131"/>
                  </a:ext>
                </a:extLst>
              </a:tr>
              <a:tr h="841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I-Vengers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Miss Oxley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Year 3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1475929069"/>
                  </a:ext>
                </a:extLst>
              </a:tr>
              <a:tr h="84913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Thursday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Athletics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Y4,5,6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Miss Hill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Hall/Field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24 spaces (ON PARENTPAY)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4108148226"/>
                  </a:ext>
                </a:extLst>
              </a:tr>
              <a:tr h="1808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Social Stars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Musson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Community 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2224858303"/>
                  </a:ext>
                </a:extLst>
              </a:tr>
              <a:tr h="8308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Chess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Y3 – Y6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 Barlow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Y6 Classroom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3934941400"/>
                  </a:ext>
                </a:extLst>
              </a:tr>
              <a:tr h="146586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Friday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Social Stars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Lunchtime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All – invite only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Mrs Musson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Community Room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NA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Cannot be booked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627021019"/>
                  </a:ext>
                </a:extLst>
              </a:tr>
              <a:tr h="8418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Ball Games 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3:15 – 4:15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Y3/Y4/Y5/Y6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Qualitas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Hall / Field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>
                          <a:effectLst/>
                        </a:rPr>
                        <a:t>School Office</a:t>
                      </a:r>
                      <a:endParaRPr lang="en-GB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500" dirty="0">
                          <a:effectLst/>
                        </a:rPr>
                        <a:t>16 Spaces (ON PARENTPAY) </a:t>
                      </a:r>
                      <a:endParaRPr lang="en-GB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529" marR="39529" marT="0" marB="0"/>
                </a:tc>
                <a:extLst>
                  <a:ext uri="{0D108BD9-81ED-4DB2-BD59-A6C34878D82A}">
                    <a16:rowId xmlns:a16="http://schemas.microsoft.com/office/drawing/2014/main" val="56246310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E303A17-C2EA-A55A-5CAF-16F8E5E13EBD}"/>
              </a:ext>
            </a:extLst>
          </p:cNvPr>
          <p:cNvSpPr txBox="1"/>
          <p:nvPr/>
        </p:nvSpPr>
        <p:spPr>
          <a:xfrm>
            <a:off x="373952" y="207264"/>
            <a:ext cx="603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Autumn 1 Co-Curricular Clubs</a:t>
            </a:r>
          </a:p>
          <a:p>
            <a:pPr algn="ctr"/>
            <a:r>
              <a:rPr lang="en-GB" dirty="0"/>
              <a:t>Monday 14</a:t>
            </a:r>
            <a:r>
              <a:rPr lang="en-GB" baseline="30000" dirty="0"/>
              <a:t>th</a:t>
            </a:r>
            <a:r>
              <a:rPr lang="en-GB" dirty="0"/>
              <a:t> September – Friday 23</a:t>
            </a:r>
            <a:r>
              <a:rPr lang="en-GB" baseline="30000" dirty="0"/>
              <a:t>rd</a:t>
            </a:r>
            <a:r>
              <a:rPr lang="en-GB" dirty="0"/>
              <a:t> October 2026</a:t>
            </a:r>
          </a:p>
        </p:txBody>
      </p:sp>
    </p:spTree>
    <p:extLst>
      <p:ext uri="{BB962C8B-B14F-4D97-AF65-F5344CB8AC3E}">
        <p14:creationId xmlns:p14="http://schemas.microsoft.com/office/powerpoint/2010/main" val="640510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99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F7B1835E1EB2459D25853F578DBEEB" ma:contentTypeVersion="13" ma:contentTypeDescription="Create a new document." ma:contentTypeScope="" ma:versionID="588d86df26a651dcf9dd617c910b2466">
  <xsd:schema xmlns:xsd="http://www.w3.org/2001/XMLSchema" xmlns:xs="http://www.w3.org/2001/XMLSchema" xmlns:p="http://schemas.microsoft.com/office/2006/metadata/properties" xmlns:ns2="916615cf-8542-4527-9b58-74d1cc5c8084" xmlns:ns3="c2d7cfea-9168-441b-a56a-821ea5190dcb" targetNamespace="http://schemas.microsoft.com/office/2006/metadata/properties" ma:root="true" ma:fieldsID="334977086de68345b3abeab8cfd808eb" ns2:_="" ns3:_="">
    <xsd:import namespace="916615cf-8542-4527-9b58-74d1cc5c8084"/>
    <xsd:import namespace="c2d7cfea-9168-441b-a56a-821ea5190d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6615cf-8542-4527-9b58-74d1cc5c80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d7cfea-9168-441b-a56a-821ea5190d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7d93f0f-b94b-470a-b48a-23bf25477aad}" ma:internalName="TaxCatchAll" ma:showField="CatchAllData" ma:web="c2d7cfea-9168-441b-a56a-821ea5190d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2d7cfea-9168-441b-a56a-821ea5190dcb" xsi:nil="true"/>
    <lcf76f155ced4ddcb4097134ff3c332f xmlns="916615cf-8542-4527-9b58-74d1cc5c808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12FE8E7-6431-4881-B5E8-A017B3B42C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81C0A6-CE6B-4D60-A75C-0E05E45EC8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6615cf-8542-4527-9b58-74d1cc5c8084"/>
    <ds:schemaRef ds:uri="c2d7cfea-9168-441b-a56a-821ea5190d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F18AD2C-148E-467D-BF2B-C2836241D784}">
  <ds:schemaRefs>
    <ds:schemaRef ds:uri="http://purl.org/dc/elements/1.1/"/>
    <ds:schemaRef ds:uri="http://purl.org/dc/dcmitype/"/>
    <ds:schemaRef ds:uri="adf97535-30cd-4204-a247-5f678973397f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ed511a03-66e2-44d4-a438-ec8e6b689b48"/>
    <ds:schemaRef ds:uri="http://schemas.microsoft.com/office/2006/metadata/properties"/>
    <ds:schemaRef ds:uri="c2d7cfea-9168-441b-a56a-821ea5190dcb"/>
    <ds:schemaRef ds:uri="916615cf-8542-4527-9b58-74d1cc5c808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</TotalTime>
  <Words>398</Words>
  <Application>Microsoft Office PowerPoint</Application>
  <PresentationFormat>A4 Paper (210x297 mm)</PresentationFormat>
  <Paragraphs>125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Trotter</dc:creator>
  <cp:lastModifiedBy>Emma Levers</cp:lastModifiedBy>
  <cp:revision>12</cp:revision>
  <cp:lastPrinted>2026-09-15T11:07:53Z</cp:lastPrinted>
  <dcterms:created xsi:type="dcterms:W3CDTF">2026-09-14T10:23:35Z</dcterms:created>
  <dcterms:modified xsi:type="dcterms:W3CDTF">2026-09-15T11:19:00Z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0x010100B6F7B1835E1EB2459D25853F578DBEEB</vt:lpwstr>
  </property>
  <property fmtid="{D5CDD505-2E9C-101B-9397-08002B2CF9AE}" pid="3" name="MediaServiceImageTags">
    <vt:lpwstr/>
  </property>
</Properties>
</file>